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6"/>
  </p:notesMasterIdLst>
  <p:sldIdLst>
    <p:sldId id="256" r:id="rId2"/>
    <p:sldId id="257" r:id="rId3"/>
    <p:sldId id="262" r:id="rId4"/>
    <p:sldId id="263" r:id="rId5"/>
    <p:sldId id="259" r:id="rId6"/>
    <p:sldId id="261" r:id="rId7"/>
    <p:sldId id="264" r:id="rId8"/>
    <p:sldId id="266" r:id="rId9"/>
    <p:sldId id="271" r:id="rId10"/>
    <p:sldId id="267" r:id="rId11"/>
    <p:sldId id="268" r:id="rId12"/>
    <p:sldId id="269" r:id="rId13"/>
    <p:sldId id="265" r:id="rId14"/>
    <p:sldId id="258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EDD3"/>
    <a:srgbClr val="FFE2D5"/>
    <a:srgbClr val="FEEB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4B8ED-1E02-4DA2-97E6-B81F3BB4B19B}" type="datetimeFigureOut">
              <a:rPr lang="es-CO" smtClean="0"/>
              <a:t>22/11/2023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1AADB-6136-4427-AECC-B4F3025FCE4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937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1AADB-6136-4427-AECC-B4F3025FCE45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650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1AADB-6136-4427-AECC-B4F3025FCE45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321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1AADB-6136-4427-AECC-B4F3025FCE45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112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3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4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7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2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2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1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1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7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y Do I Need Reading Glasses? | Premier Eye Associates">
            <a:extLst>
              <a:ext uri="{FF2B5EF4-FFF2-40B4-BE49-F238E27FC236}">
                <a16:creationId xmlns:a16="http://schemas.microsoft.com/office/drawing/2014/main" id="{CC34A775-4B42-6F55-0DA7-D127D7B90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6" b="10588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7E8CD08-83F6-8F35-DEE7-6C83AA18C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066" y="832859"/>
            <a:ext cx="4821934" cy="2305246"/>
          </a:xfrm>
        </p:spPr>
        <p:txBody>
          <a:bodyPr>
            <a:normAutofit/>
          </a:bodyPr>
          <a:lstStyle/>
          <a:p>
            <a:r>
              <a:rPr lang="es-CO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del uso de la potencia óptica de lentes electrónicos controlados por señales EMG: un enfoque cuantitativo de fatiga ocular</a:t>
            </a:r>
            <a:endParaRPr lang="es-CO" sz="44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F93839-809B-E3EB-FDB4-CAACE7E2F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494" y="3970954"/>
            <a:ext cx="4242522" cy="1873022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CO" dirty="0">
                <a:solidFill>
                  <a:srgbClr val="FFFFFF"/>
                </a:solidFill>
                <a:latin typeface="Abadi" panose="020B0604020104020204" pitchFamily="34" charset="0"/>
              </a:rPr>
              <a:t>Presentado a:</a:t>
            </a:r>
          </a:p>
          <a:p>
            <a:pPr algn="ctr"/>
            <a:r>
              <a:rPr lang="es-CO" dirty="0">
                <a:solidFill>
                  <a:srgbClr val="FFFFFF"/>
                </a:solidFill>
                <a:latin typeface="Abadi" panose="020B0604020104020204" pitchFamily="34" charset="0"/>
              </a:rPr>
              <a:t>Wilder Eduardo Castellanos Hernández, </a:t>
            </a:r>
            <a:r>
              <a:rPr lang="es-CO" dirty="0" err="1">
                <a:solidFill>
                  <a:srgbClr val="FFFFFF"/>
                </a:solidFill>
                <a:latin typeface="Abadi" panose="020B0604020104020204" pitchFamily="34" charset="0"/>
              </a:rPr>
              <a:t>Ph.D</a:t>
            </a:r>
            <a:r>
              <a:rPr lang="es-CO" dirty="0">
                <a:solidFill>
                  <a:srgbClr val="FFFFFF"/>
                </a:solidFill>
                <a:latin typeface="Abadi" panose="020B0604020104020204" pitchFamily="34" charset="0"/>
              </a:rPr>
              <a:t>. </a:t>
            </a:r>
          </a:p>
          <a:p>
            <a:pPr algn="ctr"/>
            <a:r>
              <a:rPr lang="es-CO" dirty="0">
                <a:solidFill>
                  <a:srgbClr val="FFFFFF"/>
                </a:solidFill>
                <a:latin typeface="Abadi" panose="020B0604020104020204" pitchFamily="34" charset="0"/>
              </a:rPr>
              <a:t>Dirigido por:</a:t>
            </a:r>
          </a:p>
          <a:p>
            <a:pPr algn="ctr"/>
            <a:r>
              <a:rPr lang="es-CO" dirty="0">
                <a:solidFill>
                  <a:srgbClr val="FFFFFF"/>
                </a:solidFill>
                <a:latin typeface="Abadi" panose="020B0604020104020204" pitchFamily="34" charset="0"/>
              </a:rPr>
              <a:t> German </a:t>
            </a:r>
            <a:r>
              <a:rPr lang="es-CO" dirty="0" err="1">
                <a:solidFill>
                  <a:srgbClr val="FFFFFF"/>
                </a:solidFill>
                <a:latin typeface="Abadi" panose="020B0604020104020204" pitchFamily="34" charset="0"/>
              </a:rPr>
              <a:t>Yamhure</a:t>
            </a:r>
            <a:r>
              <a:rPr lang="es-CO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es-CO" dirty="0" err="1">
                <a:solidFill>
                  <a:srgbClr val="FFFFFF"/>
                </a:solidFill>
                <a:latin typeface="Abadi" panose="020B0604020104020204" pitchFamily="34" charset="0"/>
              </a:rPr>
              <a:t>Kattah</a:t>
            </a:r>
            <a:r>
              <a:rPr lang="es-CO" dirty="0">
                <a:solidFill>
                  <a:srgbClr val="FFFFFF"/>
                </a:solidFill>
                <a:latin typeface="Abadi" panose="020B0604020104020204" pitchFamily="34" charset="0"/>
              </a:rPr>
              <a:t>, </a:t>
            </a:r>
            <a:r>
              <a:rPr lang="es-CO" dirty="0" err="1">
                <a:solidFill>
                  <a:srgbClr val="FFFFFF"/>
                </a:solidFill>
                <a:latin typeface="Abadi" panose="020B0604020104020204" pitchFamily="34" charset="0"/>
              </a:rPr>
              <a:t>Ms.C</a:t>
            </a:r>
            <a:endParaRPr lang="es-CO" dirty="0">
              <a:solidFill>
                <a:srgbClr val="FFFFFF"/>
              </a:solidFill>
              <a:latin typeface="Abadi" panose="020B0604020104020204" pitchFamily="34" charset="0"/>
            </a:endParaRPr>
          </a:p>
          <a:p>
            <a:pPr algn="ctr"/>
            <a:r>
              <a:rPr lang="es-CO" dirty="0">
                <a:solidFill>
                  <a:srgbClr val="FFFFFF"/>
                </a:solidFill>
                <a:latin typeface="Abadi" panose="020B0604020104020204" pitchFamily="34" charset="0"/>
              </a:rPr>
              <a:t>Supervisado por:</a:t>
            </a:r>
          </a:p>
          <a:p>
            <a:pPr algn="ctr"/>
            <a:r>
              <a:rPr lang="es-CO" dirty="0">
                <a:solidFill>
                  <a:srgbClr val="FFFFFF"/>
                </a:solidFill>
                <a:latin typeface="Abadi" panose="020B0604020104020204" pitchFamily="34" charset="0"/>
              </a:rPr>
              <a:t> Arturo Fajardo </a:t>
            </a:r>
            <a:r>
              <a:rPr lang="es-CO" dirty="0" err="1">
                <a:solidFill>
                  <a:srgbClr val="FFFFFF"/>
                </a:solidFill>
                <a:latin typeface="Abadi" panose="020B0604020104020204" pitchFamily="34" charset="0"/>
              </a:rPr>
              <a:t>Jáimes</a:t>
            </a:r>
            <a:r>
              <a:rPr lang="es-CO" dirty="0">
                <a:solidFill>
                  <a:srgbClr val="FFFFFF"/>
                </a:solidFill>
                <a:latin typeface="Abadi" panose="020B0604020104020204" pitchFamily="34" charset="0"/>
              </a:rPr>
              <a:t>, </a:t>
            </a:r>
            <a:r>
              <a:rPr lang="es-CO" dirty="0" err="1">
                <a:solidFill>
                  <a:srgbClr val="FFFFFF"/>
                </a:solidFill>
                <a:latin typeface="Abadi" panose="020B0604020104020204" pitchFamily="34" charset="0"/>
              </a:rPr>
              <a:t>Ph.D</a:t>
            </a:r>
            <a:r>
              <a:rPr lang="es-CO" dirty="0">
                <a:solidFill>
                  <a:srgbClr val="FFFFFF"/>
                </a:solidFill>
                <a:latin typeface="Abadi" panose="020B0604020104020204" pitchFamily="34" charset="0"/>
              </a:rPr>
              <a:t>.</a:t>
            </a:r>
          </a:p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9C2239-DC30-769C-1A09-237919FB0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90" y="4113163"/>
            <a:ext cx="1922082" cy="192208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2F4385B-EF78-F4D7-3CD1-66EB0B09C9CF}"/>
              </a:ext>
            </a:extLst>
          </p:cNvPr>
          <p:cNvSpPr txBox="1"/>
          <p:nvPr/>
        </p:nvSpPr>
        <p:spPr>
          <a:xfrm>
            <a:off x="7948896" y="106190"/>
            <a:ext cx="5072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Vivaldi" panose="03020602050506090804" pitchFamily="66" charset="0"/>
              </a:rPr>
              <a:t>Avances –Concepción del Trabajo de</a:t>
            </a:r>
            <a:r>
              <a:rPr lang="pt-BR" b="1" i="0" u="none" strike="noStrike" baseline="0" dirty="0">
                <a:solidFill>
                  <a:schemeClr val="bg1"/>
                </a:solidFill>
                <a:latin typeface="Vivaldi" panose="03020602050506090804" pitchFamily="66" charset="0"/>
              </a:rPr>
              <a:t> Grado</a:t>
            </a:r>
            <a:endParaRPr lang="es-CO" b="1" dirty="0">
              <a:solidFill>
                <a:schemeClr val="bg1"/>
              </a:solidFill>
              <a:latin typeface="Vivaldi" panose="03020602050506090804" pitchFamily="66" charset="0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653ED63-C8AB-2759-7467-A5C0886E3BA5}"/>
              </a:ext>
            </a:extLst>
          </p:cNvPr>
          <p:cNvSpPr txBox="1">
            <a:spLocks/>
          </p:cNvSpPr>
          <p:nvPr/>
        </p:nvSpPr>
        <p:spPr>
          <a:xfrm>
            <a:off x="8130647" y="5632704"/>
            <a:ext cx="3829705" cy="1014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800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Autor: William Andrés Gómez Roa</a:t>
            </a:r>
          </a:p>
          <a:p>
            <a:pPr algn="ctr"/>
            <a:r>
              <a:rPr lang="es-CO" sz="1800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Bioingeniería</a:t>
            </a:r>
          </a:p>
          <a:p>
            <a:pPr algn="ctr"/>
            <a:r>
              <a:rPr lang="es-CO" sz="1800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57234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ED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57188-CD37-B06A-DBD8-0C2F0307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185" y="174428"/>
            <a:ext cx="9543191" cy="913707"/>
          </a:xfrm>
        </p:spPr>
        <p:txBody>
          <a:bodyPr anchor="b">
            <a:normAutofit fontScale="90000"/>
          </a:bodyPr>
          <a:lstStyle/>
          <a:p>
            <a:r>
              <a:rPr lang="en-US" sz="6000" dirty="0"/>
              <a:t>AVANCES DEL PROYECTO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70531179-3EFA-503A-6828-894991F6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11/22/2023</a:t>
            </a:fld>
            <a:endParaRPr lang="en-US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8BEB55-92BD-C54E-BFF0-D3A1B9C82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5" y="1401496"/>
            <a:ext cx="5131872" cy="473756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176501B-8EA1-68CC-489A-B5F81C4E4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3253" y="1297859"/>
            <a:ext cx="4274150" cy="2187693"/>
          </a:xfrm>
        </p:spPr>
        <p:txBody>
          <a:bodyPr>
            <a:normAutofit fontScale="92500" lnSpcReduction="20000"/>
          </a:bodyPr>
          <a:lstStyle/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Definir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pregunta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investigación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Diseñar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experimentos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b="1" dirty="0" err="1"/>
              <a:t>Buscar</a:t>
            </a:r>
            <a:r>
              <a:rPr lang="en-US" sz="1700" b="1" dirty="0"/>
              <a:t> </a:t>
            </a:r>
            <a:r>
              <a:rPr lang="en-US" sz="1700" b="1" dirty="0" err="1"/>
              <a:t>consideraciones</a:t>
            </a:r>
            <a:r>
              <a:rPr lang="en-US" sz="1700" b="1" dirty="0"/>
              <a:t> </a:t>
            </a:r>
            <a:r>
              <a:rPr lang="en-US" sz="1700" b="1" dirty="0" err="1"/>
              <a:t>éticas</a:t>
            </a:r>
            <a:endParaRPr lang="en-US" sz="1700" b="1" dirty="0"/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 err="1"/>
              <a:t>Redactar</a:t>
            </a:r>
            <a:r>
              <a:rPr lang="en-US" sz="1700" b="1" dirty="0"/>
              <a:t> </a:t>
            </a:r>
            <a:r>
              <a:rPr lang="en-US" sz="1700" b="1" dirty="0" err="1"/>
              <a:t>consentimiento</a:t>
            </a:r>
            <a:r>
              <a:rPr lang="en-US" sz="1700" b="1" dirty="0"/>
              <a:t> </a:t>
            </a:r>
            <a:r>
              <a:rPr lang="en-US" sz="1700" b="1" dirty="0" err="1"/>
              <a:t>informado</a:t>
            </a:r>
            <a:endParaRPr lang="en-US" sz="1700" b="1" dirty="0"/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Revisión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la literature</a:t>
            </a:r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Hablar con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ingeniera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Catalina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B896E6F8-91E4-A0B9-0653-375BB52C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3792" y="6501412"/>
            <a:ext cx="3188208" cy="447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CO" sz="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del uso de la potencia óptica de lentes electrónicos controlados por señales EMG: un enfoque cuantitativo de fatiga ocular</a:t>
            </a:r>
            <a:endParaRPr lang="en-US" sz="8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EA090A1-CFF2-757C-6173-DA74348DE7E9}"/>
              </a:ext>
            </a:extLst>
          </p:cNvPr>
          <p:cNvSpPr txBox="1">
            <a:spLocks/>
          </p:cNvSpPr>
          <p:nvPr/>
        </p:nvSpPr>
        <p:spPr>
          <a:xfrm>
            <a:off x="5804274" y="3718459"/>
            <a:ext cx="4620768" cy="21876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Formato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para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propuestas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de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Trabajos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de Grado</a:t>
            </a:r>
          </a:p>
          <a:p>
            <a:pPr marL="342900" indent="-342900" algn="ct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Autorización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financiera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por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parte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del CIE</a:t>
            </a:r>
          </a:p>
          <a:p>
            <a:pPr marL="342900" indent="-342900" algn="ct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Evidencias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cientificas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de la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seguridad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del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experimento</a:t>
            </a:r>
            <a:endParaRPr lang="en-US" sz="2400" dirty="0">
              <a:latin typeface="Angsana New" panose="020B0502040204020203" pitchFamily="18" charset="-34"/>
              <a:cs typeface="Angsana New" panose="020B0502040204020203" pitchFamily="18" charset="-34"/>
            </a:endParaRPr>
          </a:p>
          <a:p>
            <a:pPr marL="342900" indent="-34290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Consentimiento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informado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1A4AE1-A13C-3AE4-E3FA-FA00780E9BEF}"/>
              </a:ext>
            </a:extLst>
          </p:cNvPr>
          <p:cNvSpPr txBox="1">
            <a:spLocks/>
          </p:cNvSpPr>
          <p:nvPr/>
        </p:nvSpPr>
        <p:spPr>
          <a:xfrm>
            <a:off x="2648900" y="6290553"/>
            <a:ext cx="2658595" cy="46686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b="1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Fecha</a:t>
            </a:r>
            <a:r>
              <a:rPr lang="en-US" sz="1200" b="1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  <a:r>
              <a:rPr lang="en-US" sz="1200" b="1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límite</a:t>
            </a:r>
            <a:r>
              <a:rPr lang="en-US" sz="1200" b="1" dirty="0">
                <a:latin typeface="Angsana New" panose="020B0502040204020203" pitchFamily="18" charset="-34"/>
                <a:cs typeface="Angsana New" panose="020B0502040204020203" pitchFamily="18" charset="-34"/>
              </a:rPr>
              <a:t> para pasar </a:t>
            </a:r>
            <a:r>
              <a:rPr lang="en-US" sz="1200" b="1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los</a:t>
            </a:r>
            <a:r>
              <a:rPr lang="en-US" sz="1200" b="1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  <a:r>
              <a:rPr lang="en-US" sz="1200" b="1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documentos</a:t>
            </a:r>
            <a:r>
              <a:rPr lang="en-US" sz="1200" b="1" dirty="0">
                <a:latin typeface="Angsana New" panose="020B0502040204020203" pitchFamily="18" charset="-34"/>
                <a:cs typeface="Angsana New" panose="020B0502040204020203" pitchFamily="18" charset="-34"/>
              </a:rPr>
              <a:t> al CIE (online) : </a:t>
            </a:r>
            <a:r>
              <a:rPr lang="en-US" sz="1200" dirty="0">
                <a:latin typeface="Angsana New" panose="020B0502040204020203" pitchFamily="18" charset="-34"/>
                <a:cs typeface="Angsana New" panose="020B0502040204020203" pitchFamily="18" charset="-34"/>
              </a:rPr>
              <a:t>23 de </a:t>
            </a:r>
            <a:r>
              <a:rPr lang="en-US" sz="12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Noviemte</a:t>
            </a:r>
            <a:r>
              <a:rPr lang="en-US" sz="1200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F4DA19B-F9F8-6677-7A37-3772904287BF}"/>
              </a:ext>
            </a:extLst>
          </p:cNvPr>
          <p:cNvSpPr txBox="1">
            <a:spLocks/>
          </p:cNvSpPr>
          <p:nvPr/>
        </p:nvSpPr>
        <p:spPr>
          <a:xfrm>
            <a:off x="6643327" y="6178496"/>
            <a:ext cx="1651593" cy="57892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b="1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Fecha</a:t>
            </a:r>
            <a:r>
              <a:rPr lang="en-US" sz="1200" b="1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  <a:r>
              <a:rPr lang="en-US" sz="1200" b="1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reunión</a:t>
            </a:r>
            <a:r>
              <a:rPr lang="en-US" sz="1200" b="1" dirty="0">
                <a:latin typeface="Angsana New" panose="020B0502040204020203" pitchFamily="18" charset="-34"/>
                <a:cs typeface="Angsana New" panose="020B0502040204020203" pitchFamily="18" charset="-34"/>
              </a:rPr>
              <a:t> del </a:t>
            </a:r>
            <a:r>
              <a:rPr lang="en-US" sz="1200" b="1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comité</a:t>
            </a:r>
            <a:r>
              <a:rPr lang="en-US" sz="1200" b="1" dirty="0">
                <a:latin typeface="Angsana New" panose="020B0502040204020203" pitchFamily="18" charset="-34"/>
                <a:cs typeface="Angsana New" panose="020B0502040204020203" pitchFamily="18" charset="-34"/>
              </a:rPr>
              <a:t> de </a:t>
            </a:r>
            <a:r>
              <a:rPr lang="en-US" sz="1200" b="1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ética</a:t>
            </a:r>
            <a:r>
              <a:rPr lang="en-US" sz="1200" b="1" dirty="0">
                <a:latin typeface="Angsana New" panose="020B0502040204020203" pitchFamily="18" charset="-34"/>
                <a:cs typeface="Angsana New" panose="020B0502040204020203" pitchFamily="18" charset="-34"/>
              </a:rPr>
              <a:t>: </a:t>
            </a:r>
            <a:r>
              <a:rPr lang="en-US" sz="1200" dirty="0">
                <a:latin typeface="Angsana New" panose="020B0502040204020203" pitchFamily="18" charset="-34"/>
                <a:cs typeface="Angsana New" panose="020B0502040204020203" pitchFamily="18" charset="-34"/>
              </a:rPr>
              <a:t>30 de </a:t>
            </a:r>
            <a:r>
              <a:rPr lang="en-US" sz="12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Noviemte</a:t>
            </a:r>
            <a:r>
              <a:rPr lang="en-US" sz="1200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558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ED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57188-CD37-B06A-DBD8-0C2F0307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185" y="174428"/>
            <a:ext cx="9543191" cy="913707"/>
          </a:xfrm>
        </p:spPr>
        <p:txBody>
          <a:bodyPr anchor="b">
            <a:normAutofit fontScale="90000"/>
          </a:bodyPr>
          <a:lstStyle/>
          <a:p>
            <a:r>
              <a:rPr lang="en-US" sz="6000" dirty="0"/>
              <a:t>AVANCES DEL PROYECTO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8BEB55-92BD-C54E-BFF0-D3A1B9C82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5" y="1401496"/>
            <a:ext cx="5131872" cy="473756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176501B-8EA1-68CC-489A-B5F81C4E4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3253" y="1297859"/>
            <a:ext cx="4274150" cy="2187693"/>
          </a:xfrm>
        </p:spPr>
        <p:txBody>
          <a:bodyPr>
            <a:normAutofit fontScale="92500" lnSpcReduction="20000"/>
          </a:bodyPr>
          <a:lstStyle/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Definir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pregunta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investigación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Diseñar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experimentos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Buscar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consideraciones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éticas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Redactar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consentimiento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informado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b="1" dirty="0" err="1"/>
              <a:t>Revisión</a:t>
            </a:r>
            <a:r>
              <a:rPr lang="en-US" sz="1700" b="1" dirty="0"/>
              <a:t> de la </a:t>
            </a:r>
            <a:r>
              <a:rPr lang="en-US" sz="1700" b="1" dirty="0" err="1"/>
              <a:t>literatura</a:t>
            </a:r>
            <a:endParaRPr lang="en-US" sz="1700" b="1" dirty="0"/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Hablar con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ingeniera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Catalina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10E32B-6E88-8ACC-71AD-DB5E97A20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224" y="3515245"/>
            <a:ext cx="2704480" cy="307901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FF843F0-1C8A-C353-2C73-4CB8222BF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163" y="3955733"/>
            <a:ext cx="3426160" cy="44736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17F6C34-BAF1-D9F7-F045-69DAA5889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752" y="4550590"/>
            <a:ext cx="3285744" cy="6745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DBD1E83-0A4D-13BD-2A8C-DAF8EFC3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555" y="5404487"/>
            <a:ext cx="1317254" cy="71185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233FA9E-24FD-466B-56EE-AEA0D68EE32D}"/>
              </a:ext>
            </a:extLst>
          </p:cNvPr>
          <p:cNvSpPr txBox="1"/>
          <p:nvPr/>
        </p:nvSpPr>
        <p:spPr>
          <a:xfrm>
            <a:off x="8974530" y="6383988"/>
            <a:ext cx="2464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github.com/</a:t>
            </a:r>
            <a:r>
              <a:rPr lang="es-CO" sz="1000" dirty="0" err="1"/>
              <a:t>willandru</a:t>
            </a:r>
            <a:r>
              <a:rPr lang="es-CO" sz="1000" dirty="0"/>
              <a:t>/ASTHENOPIA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8324BC0-AA83-C4AA-8EBF-17E4B536A4EE}"/>
              </a:ext>
            </a:extLst>
          </p:cNvPr>
          <p:cNvSpPr txBox="1"/>
          <p:nvPr/>
        </p:nvSpPr>
        <p:spPr>
          <a:xfrm>
            <a:off x="8962338" y="6144358"/>
            <a:ext cx="2476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github.com/</a:t>
            </a:r>
            <a:r>
              <a:rPr lang="es-CO" sz="1000" dirty="0" err="1"/>
              <a:t>willandru</a:t>
            </a:r>
            <a:r>
              <a:rPr lang="es-CO" sz="1000" dirty="0"/>
              <a:t>/PRESBYOPIA</a:t>
            </a:r>
          </a:p>
        </p:txBody>
      </p:sp>
      <p:pic>
        <p:nvPicPr>
          <p:cNvPr id="4100" name="Picture 4" descr="GitHub - Apps en Google Play">
            <a:extLst>
              <a:ext uri="{FF2B5EF4-FFF2-40B4-BE49-F238E27FC236}">
                <a16:creationId xmlns:a16="http://schemas.microsoft.com/office/drawing/2014/main" id="{6DDFCEAD-58F6-148F-E4AD-75695959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650" y="3393452"/>
            <a:ext cx="479185" cy="47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9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ED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57188-CD37-B06A-DBD8-0C2F0307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185" y="174428"/>
            <a:ext cx="9543191" cy="913707"/>
          </a:xfrm>
        </p:spPr>
        <p:txBody>
          <a:bodyPr anchor="b">
            <a:normAutofit fontScale="90000"/>
          </a:bodyPr>
          <a:lstStyle/>
          <a:p>
            <a:r>
              <a:rPr lang="en-US" sz="6000" dirty="0"/>
              <a:t>AVANCES DEL PROYECTO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8BEB55-92BD-C54E-BFF0-D3A1B9C82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5" y="1401496"/>
            <a:ext cx="5131872" cy="473756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176501B-8EA1-68CC-489A-B5F81C4E4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3253" y="1297859"/>
            <a:ext cx="4274150" cy="2187693"/>
          </a:xfrm>
        </p:spPr>
        <p:txBody>
          <a:bodyPr>
            <a:normAutofit fontScale="92500" lnSpcReduction="20000"/>
          </a:bodyPr>
          <a:lstStyle/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Definir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pregunta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investigación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Diseñar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experimentos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Buscar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consideraciones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éticas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Redactar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consentimiento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informado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Revisión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literatura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b="1" dirty="0"/>
              <a:t>Hablar con la </a:t>
            </a:r>
            <a:r>
              <a:rPr lang="en-US" sz="1700" b="1" dirty="0" err="1"/>
              <a:t>ingeniera</a:t>
            </a:r>
            <a:r>
              <a:rPr lang="en-US" sz="1700" b="1" dirty="0"/>
              <a:t> Catalina</a:t>
            </a:r>
          </a:p>
        </p:txBody>
      </p:sp>
      <p:pic>
        <p:nvPicPr>
          <p:cNvPr id="4" name="Picture 4" descr="EMG signal acquisition setup. The EMG acquisition device with g.USBamp... |  Download Scientific Diagram">
            <a:extLst>
              <a:ext uri="{FF2B5EF4-FFF2-40B4-BE49-F238E27FC236}">
                <a16:creationId xmlns:a16="http://schemas.microsoft.com/office/drawing/2014/main" id="{0D5CE216-9589-E079-9177-C846D48D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3389"/>
            <a:ext cx="2935955" cy="180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FE8DCF5-58E1-8C65-7B56-3574C07582B9}"/>
              </a:ext>
            </a:extLst>
          </p:cNvPr>
          <p:cNvSpPr txBox="1">
            <a:spLocks/>
          </p:cNvSpPr>
          <p:nvPr/>
        </p:nvSpPr>
        <p:spPr>
          <a:xfrm>
            <a:off x="6563238" y="3695276"/>
            <a:ext cx="1284077" cy="495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Equipo</a:t>
            </a:r>
            <a:r>
              <a:rPr lang="en-US" sz="1600" b="1" dirty="0"/>
              <a:t> </a:t>
            </a:r>
            <a:r>
              <a:rPr lang="en-US" sz="1600" b="1" dirty="0" err="1"/>
              <a:t>g.tec</a:t>
            </a:r>
            <a:r>
              <a:rPr lang="en-US" sz="1600" b="1" dirty="0"/>
              <a:t>®</a:t>
            </a:r>
          </a:p>
        </p:txBody>
      </p:sp>
      <p:sp>
        <p:nvSpPr>
          <p:cNvPr id="6" name="AutoShape 2" descr="g.SCARABEO | g.tec medical engineering GmbH">
            <a:extLst>
              <a:ext uri="{FF2B5EF4-FFF2-40B4-BE49-F238E27FC236}">
                <a16:creationId xmlns:a16="http://schemas.microsoft.com/office/drawing/2014/main" id="{1B776427-FE57-F40F-92A0-96F5BD9D82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196" name="Picture 4" descr="g.SCARABEO | g.tec medical engineering GmbH">
            <a:extLst>
              <a:ext uri="{FF2B5EF4-FFF2-40B4-BE49-F238E27FC236}">
                <a16:creationId xmlns:a16="http://schemas.microsoft.com/office/drawing/2014/main" id="{269FD37F-1012-FC2C-77CD-DDF2AE024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296" y="4465908"/>
            <a:ext cx="2508504" cy="167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ED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57188-CD37-B06A-DBD8-0C2F0307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185" y="174428"/>
            <a:ext cx="9543191" cy="913707"/>
          </a:xfrm>
        </p:spPr>
        <p:txBody>
          <a:bodyPr anchor="b">
            <a:normAutofit fontScale="90000"/>
          </a:bodyPr>
          <a:lstStyle/>
          <a:p>
            <a:r>
              <a:rPr lang="en-US" sz="6000" dirty="0"/>
              <a:t>AVANCES DEL PROYECTO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70531179-3EFA-503A-6828-894991F6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11/22/2023</a:t>
            </a:fld>
            <a:endParaRPr lang="en-US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C9686D-7098-3A99-76EE-C2FE17C2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5" y="2117589"/>
            <a:ext cx="4381678" cy="348808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1F29FCF-E8C5-F55C-A4B3-EFAB198AC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9650" y="1673936"/>
            <a:ext cx="4274150" cy="2187693"/>
          </a:xfrm>
        </p:spPr>
        <p:txBody>
          <a:bodyPr>
            <a:normAutofit/>
          </a:bodyPr>
          <a:lstStyle/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/>
              <a:t>Diseñar</a:t>
            </a:r>
            <a:r>
              <a:rPr lang="en-US" sz="1700" dirty="0"/>
              <a:t> </a:t>
            </a:r>
            <a:r>
              <a:rPr lang="en-US" sz="1700" dirty="0" err="1"/>
              <a:t>una</a:t>
            </a:r>
            <a:r>
              <a:rPr lang="en-US" sz="1700" dirty="0"/>
              <a:t> Base de </a:t>
            </a:r>
            <a:r>
              <a:rPr lang="en-US" sz="1700" dirty="0" err="1"/>
              <a:t>Datos</a:t>
            </a:r>
            <a:r>
              <a:rPr lang="en-US" sz="1700" dirty="0"/>
              <a:t> </a:t>
            </a:r>
            <a:r>
              <a:rPr lang="en-US" sz="1700" dirty="0" err="1"/>
              <a:t>relacional</a:t>
            </a:r>
            <a:endParaRPr lang="en-US" sz="17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892712-24CA-0037-F7B4-AF5C4801D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87" y="2117589"/>
            <a:ext cx="4699443" cy="4200857"/>
          </a:xfrm>
          <a:prstGeom prst="rect">
            <a:avLst/>
          </a:prstGeom>
        </p:spPr>
      </p:pic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9578CB3-3651-4181-A0B1-B62A0E5AD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3792" y="6501412"/>
            <a:ext cx="3188208" cy="447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CO" sz="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del uso de la potencia óptica de lentes electrónicos controlados por señales EMG: un enfoque cuantitativo de fatiga ocular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8639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A24C10-2E5A-DE37-EA74-B120DCB4E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923" r="10188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918DA0-9D89-777C-52E0-07AEB79D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3000"/>
            <a:ext cx="5345502" cy="1257300"/>
          </a:xfrm>
        </p:spPr>
        <p:txBody>
          <a:bodyPr anchor="ctr">
            <a:normAutofit/>
          </a:bodyPr>
          <a:lstStyle/>
          <a:p>
            <a:r>
              <a:rPr lang="es-CO" sz="4800" dirty="0"/>
              <a:t>Muchas Gracias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535F73-B955-85FB-0331-EE9FD753C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648444"/>
            <a:ext cx="5029202" cy="30665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Presentado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William Andrés Gómez Roa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Bioingeniería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Ciencia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Pontificia Universidad Javeriana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CF9CF7A-52D1-4237-B832-A6951EF53FD7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11/22/2023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13CF32-8A11-8EC6-C9B1-A2AD1B07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99" y="4544029"/>
            <a:ext cx="1595032" cy="1595032"/>
          </a:xfrm>
          <a:prstGeom prst="rect">
            <a:avLst/>
          </a:prstGeom>
        </p:spPr>
      </p:pic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E4EB688-314A-7E4A-C7AE-04041A41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21709" y="228560"/>
            <a:ext cx="6164987" cy="980755"/>
          </a:xfrm>
        </p:spPr>
        <p:txBody>
          <a:bodyPr>
            <a:normAutofit lnSpcReduction="10000"/>
          </a:bodyPr>
          <a:lstStyle/>
          <a:p>
            <a:pPr algn="ctr">
              <a:spcAft>
                <a:spcPts val="600"/>
              </a:spcAft>
            </a:pPr>
            <a:r>
              <a:rPr lang="es-CO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del uso de la potencia óptica de lentes electrónicos controlados por señales EMG: un enfoque cuantitativo de fatiga ocular</a:t>
            </a:r>
            <a:endParaRPr lang="en-US" sz="2000" b="1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6EC0E6-4665-D167-6C36-A6AE70F297BA}"/>
              </a:ext>
            </a:extLst>
          </p:cNvPr>
          <p:cNvSpPr txBox="1">
            <a:spLocks/>
          </p:cNvSpPr>
          <p:nvPr/>
        </p:nvSpPr>
        <p:spPr>
          <a:xfrm>
            <a:off x="5955453" y="1220259"/>
            <a:ext cx="6164987" cy="980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CO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Trabajo de Grado - Bioingeniería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1662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57188-CD37-B06A-DBD8-0C2F0307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354" y="238539"/>
            <a:ext cx="3891150" cy="1642622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 </a:t>
            </a:r>
            <a:r>
              <a:rPr lang="en-US" sz="4000" dirty="0" err="1"/>
              <a:t>Contexto</a:t>
            </a:r>
            <a:r>
              <a:rPr lang="en-US" sz="4000" dirty="0"/>
              <a:t> y </a:t>
            </a:r>
            <a:r>
              <a:rPr lang="en-US" sz="4000" dirty="0" err="1"/>
              <a:t>Problemática</a:t>
            </a:r>
            <a:endParaRPr lang="en-US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FF44CBA-6187-7260-37EE-B4BEA4B80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310" y="2335153"/>
            <a:ext cx="3643194" cy="2187693"/>
          </a:xfrm>
        </p:spPr>
        <p:txBody>
          <a:bodyPr>
            <a:normAutofit/>
          </a:bodyPr>
          <a:lstStyle/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 err="1"/>
              <a:t>Presbicia</a:t>
            </a:r>
            <a:r>
              <a:rPr lang="en-US" sz="1700" b="1" dirty="0"/>
              <a:t> , </a:t>
            </a:r>
            <a:r>
              <a:rPr lang="en-US" sz="1700" b="1" dirty="0" err="1"/>
              <a:t>fatiga</a:t>
            </a:r>
            <a:r>
              <a:rPr lang="en-US" sz="1700" b="1" dirty="0"/>
              <a:t> ocular y </a:t>
            </a:r>
            <a:r>
              <a:rPr lang="en-US" sz="1700" b="1" dirty="0" err="1"/>
              <a:t>soluciones</a:t>
            </a:r>
            <a:r>
              <a:rPr lang="en-US" sz="1700" b="1" dirty="0"/>
              <a:t> </a:t>
            </a:r>
            <a:r>
              <a:rPr lang="en-US" sz="1700" b="1" dirty="0" err="1"/>
              <a:t>tradicionales</a:t>
            </a:r>
            <a:r>
              <a:rPr lang="en-US" sz="1700" b="1" dirty="0"/>
              <a:t>.</a:t>
            </a:r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/>
              <a:t>Lentes</a:t>
            </a:r>
            <a:r>
              <a:rPr lang="en-US" sz="1700" dirty="0"/>
              <a:t> </a:t>
            </a:r>
            <a:r>
              <a:rPr lang="en-US" sz="1700" dirty="0" err="1"/>
              <a:t>electrónicos</a:t>
            </a:r>
            <a:endParaRPr lang="en-US" sz="1700" dirty="0"/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Sistema </a:t>
            </a:r>
            <a:r>
              <a:rPr lang="en-US" sz="1700" dirty="0" err="1"/>
              <a:t>novedoso</a:t>
            </a:r>
            <a:r>
              <a:rPr lang="en-US" sz="1700" dirty="0"/>
              <a:t> para </a:t>
            </a:r>
            <a:r>
              <a:rPr lang="en-US" sz="1700" dirty="0" err="1"/>
              <a:t>el</a:t>
            </a:r>
            <a:r>
              <a:rPr lang="en-US" sz="1700" dirty="0"/>
              <a:t> control de </a:t>
            </a:r>
            <a:r>
              <a:rPr lang="en-US" sz="1700" dirty="0" err="1"/>
              <a:t>lentes</a:t>
            </a:r>
            <a:r>
              <a:rPr lang="en-US" sz="1700" dirty="0"/>
              <a:t> </a:t>
            </a:r>
            <a:r>
              <a:rPr lang="en-US" sz="1700" dirty="0" err="1"/>
              <a:t>electrónicos</a:t>
            </a:r>
            <a:endParaRPr lang="en-US" sz="1700" dirty="0"/>
          </a:p>
        </p:txBody>
      </p:sp>
      <p:pic>
        <p:nvPicPr>
          <p:cNvPr id="2050" name="Picture 2" descr="Presbicia | National Eye Institute">
            <a:extLst>
              <a:ext uri="{FF2B5EF4-FFF2-40B4-BE49-F238E27FC236}">
                <a16:creationId xmlns:a16="http://schemas.microsoft.com/office/drawing/2014/main" id="{6E169A29-906B-6D87-AA8F-FAEEE120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8046" y="1166339"/>
            <a:ext cx="4261369" cy="426136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70531179-3EFA-503A-6828-894991F6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11/22/2023</a:t>
            </a:fld>
            <a:endParaRPr lang="en-US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321280BD-CE1E-6936-977D-A4274EA5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61649" y="6318446"/>
            <a:ext cx="3188208" cy="447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CO" sz="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del uso de la potencia óptica de lentes electrónicos controlados por señales EMG: un enfoque cuantitativo de fatiga ocular</a:t>
            </a:r>
            <a:endParaRPr lang="en-US" sz="800" b="1" dirty="0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89EE5E1-BA87-F692-4016-09186A4B8088}"/>
              </a:ext>
            </a:extLst>
          </p:cNvPr>
          <p:cNvSpPr txBox="1">
            <a:spLocks/>
          </p:cNvSpPr>
          <p:nvPr/>
        </p:nvSpPr>
        <p:spPr>
          <a:xfrm>
            <a:off x="8970446" y="727198"/>
            <a:ext cx="1186853" cy="38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Presbicia</a:t>
            </a:r>
            <a:endParaRPr lang="en-US" sz="1600" b="1" dirty="0"/>
          </a:p>
        </p:txBody>
      </p:sp>
      <p:pic>
        <p:nvPicPr>
          <p:cNvPr id="2052" name="Picture 4" descr="Presbicia: Soluciones para compensarla - Gafas - Tu Optometrista">
            <a:extLst>
              <a:ext uri="{FF2B5EF4-FFF2-40B4-BE49-F238E27FC236}">
                <a16:creationId xmlns:a16="http://schemas.microsoft.com/office/drawing/2014/main" id="{9D4466C9-E559-013B-6077-DD42F2F9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4" y="4517227"/>
            <a:ext cx="5741736" cy="198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641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57188-CD37-B06A-DBD8-0C2F0307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354" y="238539"/>
            <a:ext cx="3891150" cy="1642622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 </a:t>
            </a:r>
            <a:r>
              <a:rPr lang="en-US" sz="4000" dirty="0" err="1"/>
              <a:t>Contexto</a:t>
            </a:r>
            <a:r>
              <a:rPr lang="en-US" sz="4000" dirty="0"/>
              <a:t> y </a:t>
            </a:r>
            <a:r>
              <a:rPr lang="en-US" sz="4000" dirty="0" err="1"/>
              <a:t>Problemática</a:t>
            </a:r>
            <a:endParaRPr lang="en-US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FF44CBA-6187-7260-37EE-B4BEA4B80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310" y="2335153"/>
            <a:ext cx="3643194" cy="2187693"/>
          </a:xfrm>
        </p:spPr>
        <p:txBody>
          <a:bodyPr>
            <a:normAutofit/>
          </a:bodyPr>
          <a:lstStyle/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/>
              <a:t>Presbicia</a:t>
            </a:r>
            <a:r>
              <a:rPr lang="en-US" sz="1700" dirty="0"/>
              <a:t> , </a:t>
            </a:r>
            <a:r>
              <a:rPr lang="en-US" sz="1700" dirty="0" err="1"/>
              <a:t>fatiga</a:t>
            </a:r>
            <a:r>
              <a:rPr lang="en-US" sz="1700" dirty="0"/>
              <a:t> ocular y </a:t>
            </a:r>
            <a:r>
              <a:rPr lang="en-US" sz="1700" dirty="0" err="1"/>
              <a:t>soluciones</a:t>
            </a:r>
            <a:r>
              <a:rPr lang="en-US" sz="1700" dirty="0"/>
              <a:t> </a:t>
            </a:r>
            <a:r>
              <a:rPr lang="en-US" sz="1700" dirty="0" err="1"/>
              <a:t>tradicionales</a:t>
            </a:r>
            <a:r>
              <a:rPr lang="en-US" sz="1700" dirty="0"/>
              <a:t>.</a:t>
            </a:r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 err="1"/>
              <a:t>Lentes</a:t>
            </a:r>
            <a:r>
              <a:rPr lang="en-US" sz="1700" b="1" dirty="0"/>
              <a:t> </a:t>
            </a:r>
            <a:r>
              <a:rPr lang="en-US" sz="1700" b="1" dirty="0" err="1"/>
              <a:t>electrónicos</a:t>
            </a:r>
            <a:endParaRPr lang="en-US" sz="1700" b="1" dirty="0"/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Sistema </a:t>
            </a:r>
            <a:r>
              <a:rPr lang="en-US" sz="1700" dirty="0" err="1"/>
              <a:t>novedoso</a:t>
            </a:r>
            <a:r>
              <a:rPr lang="en-US" sz="1700" dirty="0"/>
              <a:t> para </a:t>
            </a:r>
            <a:r>
              <a:rPr lang="en-US" sz="1700" dirty="0" err="1"/>
              <a:t>el</a:t>
            </a:r>
            <a:r>
              <a:rPr lang="en-US" sz="1700" dirty="0"/>
              <a:t> control de </a:t>
            </a:r>
            <a:r>
              <a:rPr lang="en-US" sz="1700" dirty="0" err="1"/>
              <a:t>lentes</a:t>
            </a:r>
            <a:r>
              <a:rPr lang="en-US" sz="1700" dirty="0"/>
              <a:t> </a:t>
            </a:r>
            <a:r>
              <a:rPr lang="en-US" sz="1700" dirty="0" err="1"/>
              <a:t>electrónicos</a:t>
            </a:r>
            <a:endParaRPr lang="en-US" sz="1700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70531179-3EFA-503A-6828-894991F6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11/22/2023</a:t>
            </a:fld>
            <a:endParaRPr lang="en-US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321280BD-CE1E-6936-977D-A4274EA5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61649" y="6318446"/>
            <a:ext cx="3188208" cy="447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CO" sz="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del uso de la potencia óptica de lentes electrónicos controlados por señales EMG: un enfoque cuantitativo de fatiga ocular</a:t>
            </a:r>
            <a:endParaRPr lang="en-US" sz="800" b="1" dirty="0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89EE5E1-BA87-F692-4016-09186A4B8088}"/>
              </a:ext>
            </a:extLst>
          </p:cNvPr>
          <p:cNvSpPr txBox="1">
            <a:spLocks/>
          </p:cNvSpPr>
          <p:nvPr/>
        </p:nvSpPr>
        <p:spPr>
          <a:xfrm>
            <a:off x="8474768" y="429285"/>
            <a:ext cx="2770223" cy="3999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Lentes</a:t>
            </a:r>
            <a:r>
              <a:rPr lang="en-US" sz="1600" b="1" dirty="0"/>
              <a:t> </a:t>
            </a:r>
            <a:r>
              <a:rPr lang="en-US" sz="1600" b="1" dirty="0" err="1"/>
              <a:t>electrónicos</a:t>
            </a:r>
            <a:r>
              <a:rPr lang="en-US" sz="1600" b="1" dirty="0"/>
              <a:t> </a:t>
            </a:r>
            <a:r>
              <a:rPr lang="en-US" sz="1600" b="1" dirty="0" err="1"/>
              <a:t>marca</a:t>
            </a:r>
            <a:r>
              <a:rPr lang="en-US" sz="1600" b="1" dirty="0"/>
              <a:t> </a:t>
            </a:r>
            <a:r>
              <a:rPr lang="en-US" sz="1600" b="1" dirty="0" err="1"/>
              <a:t>Optotune</a:t>
            </a:r>
            <a:r>
              <a:rPr lang="en-US" sz="1600" b="1" dirty="0"/>
              <a:t>®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1843B07-E8C3-BA4D-AA7F-3F963AA67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856" y="4885660"/>
            <a:ext cx="3217144" cy="188014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E8FF5DA-6E46-70CA-B2FD-1EB290FF1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40" y="745522"/>
            <a:ext cx="2271278" cy="2271278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B3975F0-2947-2C0F-A018-71D361766AC8}"/>
              </a:ext>
            </a:extLst>
          </p:cNvPr>
          <p:cNvSpPr txBox="1">
            <a:spLocks/>
          </p:cNvSpPr>
          <p:nvPr/>
        </p:nvSpPr>
        <p:spPr>
          <a:xfrm>
            <a:off x="2431915" y="4643830"/>
            <a:ext cx="4585487" cy="495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Gafas</a:t>
            </a:r>
            <a:r>
              <a:rPr lang="en-US" sz="1600" b="1" dirty="0"/>
              <a:t> </a:t>
            </a:r>
            <a:r>
              <a:rPr lang="en-US" sz="1600" b="1" dirty="0" err="1"/>
              <a:t>electrónicas</a:t>
            </a:r>
            <a:r>
              <a:rPr lang="en-US" sz="1600" b="1" dirty="0"/>
              <a:t> de la Universidad de Stanford (2019).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7C70A5-A8A4-0094-6E4E-FDEF6C8BA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519" y="4022022"/>
            <a:ext cx="3027416" cy="220673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D043E5E-8598-DA13-C7CB-0C761FF7BAC7}"/>
              </a:ext>
            </a:extLst>
          </p:cNvPr>
          <p:cNvSpPr txBox="1">
            <a:spLocks/>
          </p:cNvSpPr>
          <p:nvPr/>
        </p:nvSpPr>
        <p:spPr>
          <a:xfrm>
            <a:off x="6415639" y="3774130"/>
            <a:ext cx="5553857" cy="495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Diagrama</a:t>
            </a:r>
            <a:r>
              <a:rPr lang="en-US" sz="1600" b="1" dirty="0"/>
              <a:t> de </a:t>
            </a:r>
            <a:r>
              <a:rPr lang="en-US" sz="1600" b="1" dirty="0" err="1"/>
              <a:t>gafas</a:t>
            </a:r>
            <a:r>
              <a:rPr lang="en-US" sz="1600" b="1" dirty="0"/>
              <a:t> </a:t>
            </a:r>
            <a:r>
              <a:rPr lang="en-US" sz="1600" b="1" dirty="0" err="1"/>
              <a:t>electrónicas</a:t>
            </a:r>
            <a:r>
              <a:rPr lang="en-US" sz="1600" b="1" dirty="0"/>
              <a:t> de la Universidad de </a:t>
            </a:r>
            <a:r>
              <a:rPr lang="en-US" sz="1600" b="1" dirty="0" err="1"/>
              <a:t>Tuebingen</a:t>
            </a:r>
            <a:r>
              <a:rPr lang="en-US" sz="1600" b="1" dirty="0"/>
              <a:t> (2022).</a:t>
            </a:r>
          </a:p>
        </p:txBody>
      </p:sp>
    </p:spTree>
    <p:extLst>
      <p:ext uri="{BB962C8B-B14F-4D97-AF65-F5344CB8AC3E}">
        <p14:creationId xmlns:p14="http://schemas.microsoft.com/office/powerpoint/2010/main" val="393179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57188-CD37-B06A-DBD8-0C2F0307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354" y="238539"/>
            <a:ext cx="3891150" cy="1642622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 </a:t>
            </a:r>
            <a:r>
              <a:rPr lang="en-US" sz="4000" dirty="0" err="1"/>
              <a:t>Contexto</a:t>
            </a:r>
            <a:r>
              <a:rPr lang="en-US" sz="4000" dirty="0"/>
              <a:t> y </a:t>
            </a:r>
            <a:r>
              <a:rPr lang="en-US" sz="4000" dirty="0" err="1"/>
              <a:t>Problemática</a:t>
            </a:r>
            <a:endParaRPr lang="en-US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FF44CBA-6187-7260-37EE-B4BEA4B80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3462" y="2335153"/>
            <a:ext cx="3766042" cy="2187693"/>
          </a:xfrm>
        </p:spPr>
        <p:txBody>
          <a:bodyPr>
            <a:normAutofit/>
          </a:bodyPr>
          <a:lstStyle/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/>
              <a:t>Presbicia</a:t>
            </a:r>
            <a:r>
              <a:rPr lang="en-US" sz="1700" dirty="0"/>
              <a:t> , </a:t>
            </a:r>
            <a:r>
              <a:rPr lang="en-US" sz="1700" dirty="0" err="1"/>
              <a:t>fatiga</a:t>
            </a:r>
            <a:r>
              <a:rPr lang="en-US" sz="1700" dirty="0"/>
              <a:t> ocular y </a:t>
            </a:r>
            <a:r>
              <a:rPr lang="en-US" sz="1700" dirty="0" err="1"/>
              <a:t>soluciones</a:t>
            </a:r>
            <a:r>
              <a:rPr lang="en-US" sz="1700" dirty="0"/>
              <a:t> </a:t>
            </a:r>
            <a:r>
              <a:rPr lang="en-US" sz="1700" dirty="0" err="1"/>
              <a:t>tradicionales</a:t>
            </a:r>
            <a:r>
              <a:rPr lang="en-US" sz="1700" dirty="0"/>
              <a:t>.</a:t>
            </a:r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/>
              <a:t>Lentes</a:t>
            </a:r>
            <a:r>
              <a:rPr lang="en-US" sz="1700" dirty="0"/>
              <a:t> </a:t>
            </a:r>
            <a:r>
              <a:rPr lang="en-US" sz="1700" dirty="0" err="1"/>
              <a:t>electrónicos</a:t>
            </a:r>
            <a:endParaRPr lang="en-US" sz="1700" dirty="0"/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Sistema </a:t>
            </a:r>
            <a:r>
              <a:rPr lang="en-US" sz="1700" b="1" dirty="0" err="1"/>
              <a:t>novedoso</a:t>
            </a:r>
            <a:r>
              <a:rPr lang="en-US" sz="1700" b="1" dirty="0"/>
              <a:t> para </a:t>
            </a:r>
            <a:r>
              <a:rPr lang="en-US" sz="1700" b="1" dirty="0" err="1"/>
              <a:t>el</a:t>
            </a:r>
            <a:r>
              <a:rPr lang="en-US" sz="1700" b="1" dirty="0"/>
              <a:t> control de </a:t>
            </a:r>
            <a:r>
              <a:rPr lang="en-US" sz="1700" b="1" dirty="0" err="1"/>
              <a:t>lentes</a:t>
            </a:r>
            <a:r>
              <a:rPr lang="en-US" sz="1700" b="1" dirty="0"/>
              <a:t> </a:t>
            </a:r>
            <a:r>
              <a:rPr lang="en-US" sz="1700" b="1" dirty="0" err="1"/>
              <a:t>electrónicos</a:t>
            </a:r>
            <a:endParaRPr lang="en-US" sz="1700" b="1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70531179-3EFA-503A-6828-894991F6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11/22/2023</a:t>
            </a:fld>
            <a:endParaRPr lang="en-US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321280BD-CE1E-6936-977D-A4274EA5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3792" y="6501412"/>
            <a:ext cx="3188208" cy="447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CO" sz="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del uso de la potencia óptica de lentes electrónicos controlados por señales EMG: un enfoque cuantitativo de fatiga ocular</a:t>
            </a:r>
            <a:endParaRPr lang="en-US" sz="800" b="1" dirty="0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C2B82B-5A99-FACA-A12A-253ED5F90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856" y="825562"/>
            <a:ext cx="2541810" cy="21111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98DD4D-7A05-9674-3B52-8D46ED3A0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724" y="2276008"/>
            <a:ext cx="2546344" cy="18886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2EE5C81-5921-F7A9-4F05-A290DDC97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187" y="4877095"/>
            <a:ext cx="3766043" cy="1806476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9EF887B-E7E5-9936-2647-2211667A298F}"/>
              </a:ext>
            </a:extLst>
          </p:cNvPr>
          <p:cNvSpPr txBox="1">
            <a:spLocks/>
          </p:cNvSpPr>
          <p:nvPr/>
        </p:nvSpPr>
        <p:spPr>
          <a:xfrm>
            <a:off x="2125684" y="4564414"/>
            <a:ext cx="2125047" cy="495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Programa</a:t>
            </a:r>
            <a:r>
              <a:rPr lang="en-US" sz="1600" b="1" dirty="0"/>
              <a:t> </a:t>
            </a:r>
            <a:r>
              <a:rPr lang="en-US" sz="1600" b="1" dirty="0" err="1"/>
              <a:t>en</a:t>
            </a:r>
            <a:r>
              <a:rPr lang="en-US" sz="1600" b="1" dirty="0"/>
              <a:t> LabVIEW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E326F39-9F8B-95C4-8FDB-8EB3E68ED0B4}"/>
              </a:ext>
            </a:extLst>
          </p:cNvPr>
          <p:cNvSpPr txBox="1">
            <a:spLocks/>
          </p:cNvSpPr>
          <p:nvPr/>
        </p:nvSpPr>
        <p:spPr>
          <a:xfrm>
            <a:off x="6231850" y="564067"/>
            <a:ext cx="2541810" cy="495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Prototipo</a:t>
            </a:r>
            <a:r>
              <a:rPr lang="en-US" sz="1600" b="1" dirty="0"/>
              <a:t> </a:t>
            </a:r>
            <a:r>
              <a:rPr lang="en-US" sz="1600" b="1" dirty="0" err="1"/>
              <a:t>inicial</a:t>
            </a:r>
            <a:r>
              <a:rPr lang="en-US" sz="1600" b="1" dirty="0"/>
              <a:t> de </a:t>
            </a:r>
            <a:r>
              <a:rPr lang="en-US" sz="1600" b="1" dirty="0" err="1"/>
              <a:t>gafas</a:t>
            </a:r>
            <a:r>
              <a:rPr lang="en-US" sz="1600" b="1" dirty="0"/>
              <a:t> (2018)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5A4D4B9-4423-5C60-EAE5-22CD224A42F1}"/>
              </a:ext>
            </a:extLst>
          </p:cNvPr>
          <p:cNvSpPr txBox="1">
            <a:spLocks/>
          </p:cNvSpPr>
          <p:nvPr/>
        </p:nvSpPr>
        <p:spPr>
          <a:xfrm>
            <a:off x="9620749" y="1975616"/>
            <a:ext cx="2183384" cy="495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Prototipo</a:t>
            </a:r>
            <a:r>
              <a:rPr lang="en-US" sz="1600" b="1" dirty="0"/>
              <a:t> </a:t>
            </a:r>
            <a:r>
              <a:rPr lang="en-US" sz="1600" b="1" dirty="0" err="1"/>
              <a:t>mejorado</a:t>
            </a:r>
            <a:r>
              <a:rPr lang="en-US" sz="1600" b="1" dirty="0"/>
              <a:t> (2019)</a:t>
            </a:r>
          </a:p>
        </p:txBody>
      </p:sp>
      <p:pic>
        <p:nvPicPr>
          <p:cNvPr id="3076" name="Picture 4" descr="EMG signal acquisition setup. The EMG acquisition device with g.USBamp... |  Download Scientific Diagram">
            <a:extLst>
              <a:ext uri="{FF2B5EF4-FFF2-40B4-BE49-F238E27FC236}">
                <a16:creationId xmlns:a16="http://schemas.microsoft.com/office/drawing/2014/main" id="{06E00681-36C3-B524-ACFF-1ADADCEB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93" y="4685657"/>
            <a:ext cx="2935955" cy="180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E6AD19B3-7015-0DD2-9262-D7F5C50B8895}"/>
              </a:ext>
            </a:extLst>
          </p:cNvPr>
          <p:cNvSpPr txBox="1">
            <a:spLocks/>
          </p:cNvSpPr>
          <p:nvPr/>
        </p:nvSpPr>
        <p:spPr>
          <a:xfrm>
            <a:off x="7338714" y="4355216"/>
            <a:ext cx="1284077" cy="495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Equipo</a:t>
            </a:r>
            <a:r>
              <a:rPr lang="en-US" sz="1600" b="1" dirty="0"/>
              <a:t> </a:t>
            </a:r>
            <a:r>
              <a:rPr lang="en-US" sz="1600" b="1" dirty="0" err="1"/>
              <a:t>g.tec</a:t>
            </a:r>
            <a:r>
              <a:rPr lang="en-US" sz="1600" b="1" dirty="0"/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376172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E58CF-7A50-85B6-E7FD-7D64C00B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3" y="470454"/>
            <a:ext cx="3720959" cy="662558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s-CO" dirty="0"/>
              <a:t>Objetivo General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218D18-2341-926C-E67E-AFA7F4A0FB08}"/>
              </a:ext>
            </a:extLst>
          </p:cNvPr>
          <p:cNvSpPr txBox="1"/>
          <p:nvPr/>
        </p:nvSpPr>
        <p:spPr>
          <a:xfrm>
            <a:off x="484632" y="1479452"/>
            <a:ext cx="11082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Medir cuantitativamente la potencia óptica delegada por un usuario a un sistema de lentes enfocables, realimentados con señales electromiográficas (EMG), mientras realiza actividades visuales en una pantalla digital durante un tiempo suficiente para generar fatiga visual.</a:t>
            </a:r>
            <a:endParaRPr lang="es-CO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1F8291C-3A5A-208A-ACBB-C5AA620E6FD7}"/>
              </a:ext>
            </a:extLst>
          </p:cNvPr>
          <p:cNvSpPr txBox="1"/>
          <p:nvPr/>
        </p:nvSpPr>
        <p:spPr>
          <a:xfrm>
            <a:off x="598932" y="3525224"/>
            <a:ext cx="108539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Apropiar y modificar el sistema previamente desarrollado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integrando de manera efectiva el sistema profesional de adquisición de señales EMG de la marca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G.TEC®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incorporando una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cámara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 captar los movimientos oculares del voluntario y modificando el programa existente de LabVIEW para hacer funcional la cámara.</a:t>
            </a:r>
            <a:endParaRPr lang="es-CO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CO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Diseñar y realizar experimentos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 un mínimo de 8 voluntarios sin astigmatismo, con el fin de medir cuantitativamente la potencia óptica delegada por el voluntario a los lentes externos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 condiciones controladas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(por ejemplo, distancia de proyección o iluminación).</a:t>
            </a:r>
            <a:endParaRPr lang="es-CO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CO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Crear una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 de datos relacional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 la cual se consignen los datos experimentales de las mediciones.</a:t>
            </a:r>
            <a:endParaRPr lang="es-CO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F61210E-2877-ABAE-8C5A-5B7CC939C004}"/>
              </a:ext>
            </a:extLst>
          </p:cNvPr>
          <p:cNvSpPr txBox="1">
            <a:spLocks/>
          </p:cNvSpPr>
          <p:nvPr/>
        </p:nvSpPr>
        <p:spPr>
          <a:xfrm>
            <a:off x="4096512" y="2749222"/>
            <a:ext cx="4333607" cy="6625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Objetivo Específicos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350248-D6C4-9DCD-C102-FE729289B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124745"/>
            <a:ext cx="1181487" cy="11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ED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57188-CD37-B06A-DBD8-0C2F0307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185" y="174428"/>
            <a:ext cx="9543191" cy="913707"/>
          </a:xfrm>
        </p:spPr>
        <p:txBody>
          <a:bodyPr anchor="b">
            <a:normAutofit fontScale="90000"/>
          </a:bodyPr>
          <a:lstStyle/>
          <a:p>
            <a:r>
              <a:rPr lang="en-US" sz="6000" dirty="0"/>
              <a:t>AVANCES DEL PROYECTO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70531179-3EFA-503A-6828-894991F6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11/22/2023</a:t>
            </a:fld>
            <a:endParaRPr lang="en-US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664BD72-CF12-8801-C7B9-DB121A197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8" y="1714085"/>
            <a:ext cx="4799103" cy="4186917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DCB2270A-3F3A-3F0D-28DA-B784BF937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8271" y="2082234"/>
            <a:ext cx="3897887" cy="1254353"/>
          </a:xfrm>
        </p:spPr>
        <p:txBody>
          <a:bodyPr>
            <a:normAutofit/>
          </a:bodyPr>
          <a:lstStyle/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/>
              <a:t>Iniciar</a:t>
            </a:r>
            <a:r>
              <a:rPr lang="en-US" sz="1700" dirty="0"/>
              <a:t> </a:t>
            </a:r>
            <a:r>
              <a:rPr lang="en-US" sz="1700" dirty="0" err="1"/>
              <a:t>el</a:t>
            </a:r>
            <a:r>
              <a:rPr lang="en-US" sz="1700" dirty="0"/>
              <a:t> </a:t>
            </a:r>
            <a:r>
              <a:rPr lang="en-US" sz="1700" dirty="0" err="1"/>
              <a:t>entrenamiento</a:t>
            </a:r>
            <a:r>
              <a:rPr lang="en-US" sz="1700" dirty="0"/>
              <a:t> de LabVIEW</a:t>
            </a:r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Solicitar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espacio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trabajo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48444761-6552-D498-A93A-42F73D04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3792" y="6501412"/>
            <a:ext cx="3188208" cy="447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CO" sz="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del uso de la potencia óptica de lentes electrónicos controlados por señales EMG: un enfoque cuantitativo de fatiga ocular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99376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ED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57188-CD37-B06A-DBD8-0C2F0307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185" y="174428"/>
            <a:ext cx="9543191" cy="913707"/>
          </a:xfrm>
        </p:spPr>
        <p:txBody>
          <a:bodyPr anchor="b">
            <a:normAutofit fontScale="90000"/>
          </a:bodyPr>
          <a:lstStyle/>
          <a:p>
            <a:r>
              <a:rPr lang="en-US" sz="6000" dirty="0"/>
              <a:t>AVANCES DEL PROYECTO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70531179-3EFA-503A-6828-894991F6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11/22/2023</a:t>
            </a:fld>
            <a:endParaRPr lang="en-US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8BEB55-92BD-C54E-BFF0-D3A1B9C82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5" y="1401496"/>
            <a:ext cx="5131872" cy="473756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176501B-8EA1-68CC-489A-B5F81C4E4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7493" y="1582585"/>
            <a:ext cx="4274150" cy="2187693"/>
          </a:xfrm>
        </p:spPr>
        <p:txBody>
          <a:bodyPr>
            <a:normAutofit fontScale="92500" lnSpcReduction="20000"/>
          </a:bodyPr>
          <a:lstStyle/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b="1" dirty="0" err="1"/>
              <a:t>Definir</a:t>
            </a:r>
            <a:r>
              <a:rPr lang="en-US" sz="1700" b="1" dirty="0"/>
              <a:t> </a:t>
            </a:r>
            <a:r>
              <a:rPr lang="en-US" sz="1700" b="1" dirty="0" err="1"/>
              <a:t>pregunta</a:t>
            </a:r>
            <a:r>
              <a:rPr lang="en-US" sz="1700" b="1" dirty="0"/>
              <a:t> de </a:t>
            </a:r>
            <a:r>
              <a:rPr lang="en-US" sz="1700" b="1" dirty="0" err="1"/>
              <a:t>investigación</a:t>
            </a:r>
            <a:endParaRPr lang="en-US" sz="1700" b="1" dirty="0"/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/>
              <a:t>Diseñar</a:t>
            </a:r>
            <a:r>
              <a:rPr lang="en-US" sz="1700" dirty="0"/>
              <a:t> </a:t>
            </a:r>
            <a:r>
              <a:rPr lang="en-US" sz="1700" dirty="0" err="1"/>
              <a:t>experimentos</a:t>
            </a:r>
            <a:endParaRPr lang="en-US" sz="1700" dirty="0"/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/>
              <a:t>Buscar</a:t>
            </a:r>
            <a:r>
              <a:rPr lang="en-US" sz="1700" dirty="0"/>
              <a:t> </a:t>
            </a:r>
            <a:r>
              <a:rPr lang="en-US" sz="1700" dirty="0" err="1"/>
              <a:t>consideraciones</a:t>
            </a:r>
            <a:r>
              <a:rPr lang="en-US" sz="1700" dirty="0"/>
              <a:t> </a:t>
            </a:r>
            <a:r>
              <a:rPr lang="en-US" sz="1700" dirty="0" err="1"/>
              <a:t>éticas</a:t>
            </a:r>
            <a:endParaRPr lang="en-US" sz="1700" dirty="0"/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/>
              <a:t>Redactar</a:t>
            </a:r>
            <a:r>
              <a:rPr lang="en-US" sz="1700" dirty="0"/>
              <a:t> </a:t>
            </a:r>
            <a:r>
              <a:rPr lang="en-US" sz="1700" dirty="0" err="1"/>
              <a:t>consentimiento</a:t>
            </a:r>
            <a:r>
              <a:rPr lang="en-US" sz="1700" dirty="0"/>
              <a:t> </a:t>
            </a:r>
            <a:r>
              <a:rPr lang="en-US" sz="1700" dirty="0" err="1"/>
              <a:t>informado</a:t>
            </a:r>
            <a:endParaRPr lang="en-US" sz="1700" dirty="0"/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/>
              <a:t>Revisión</a:t>
            </a:r>
            <a:r>
              <a:rPr lang="en-US" sz="1700" dirty="0"/>
              <a:t> de la literature</a:t>
            </a:r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Hablar con la </a:t>
            </a:r>
            <a:r>
              <a:rPr lang="en-US" sz="1700" dirty="0" err="1"/>
              <a:t>ingeniera</a:t>
            </a:r>
            <a:r>
              <a:rPr lang="en-US" sz="1700" dirty="0"/>
              <a:t> Catalina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B896E6F8-91E4-A0B9-0653-375BB52C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3792" y="6501412"/>
            <a:ext cx="3188208" cy="447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CO" sz="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del uso de la potencia óptica de lentes electrónicos controlados por señales EMG: un enfoque cuantitativo de fatiga ocular</a:t>
            </a:r>
            <a:endParaRPr lang="en-US" sz="8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174FB39-5365-E711-7F59-B281D3E5033D}"/>
              </a:ext>
            </a:extLst>
          </p:cNvPr>
          <p:cNvSpPr txBox="1">
            <a:spLocks/>
          </p:cNvSpPr>
          <p:nvPr/>
        </p:nvSpPr>
        <p:spPr>
          <a:xfrm>
            <a:off x="6096000" y="4352544"/>
            <a:ext cx="4767840" cy="2331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800" b="1" dirty="0" err="1"/>
              <a:t>Hipótesis</a:t>
            </a:r>
            <a:r>
              <a:rPr lang="en-US" sz="1800" b="1" dirty="0"/>
              <a:t>: </a:t>
            </a:r>
            <a:r>
              <a:rPr lang="es-MX" sz="1800" b="0" i="0" dirty="0">
                <a:effectLst/>
                <a:latin typeface="Söhne"/>
              </a:rPr>
              <a:t>Durante el uso prolongado de pantallas digitales, los usuarios tienden a ajustar la potencia óptica de los lentes electrónicos controlados por señales EMG, reduciendo así la fatiga del músculo ciliar en el ojo.</a:t>
            </a:r>
            <a:r>
              <a:rPr lang="en-US" sz="1800" b="1" dirty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153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ED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57188-CD37-B06A-DBD8-0C2F0307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185" y="174428"/>
            <a:ext cx="9543191" cy="913707"/>
          </a:xfrm>
        </p:spPr>
        <p:txBody>
          <a:bodyPr anchor="b">
            <a:normAutofit fontScale="90000"/>
          </a:bodyPr>
          <a:lstStyle/>
          <a:p>
            <a:r>
              <a:rPr lang="en-US" sz="6000" dirty="0"/>
              <a:t>AVANCES DEL PROYECTO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70531179-3EFA-503A-6828-894991F6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11/22/2023</a:t>
            </a:fld>
            <a:endParaRPr lang="en-US" dirty="0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8BEB55-92BD-C54E-BFF0-D3A1B9C82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5" y="1401496"/>
            <a:ext cx="5131872" cy="473756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176501B-8EA1-68CC-489A-B5F81C4E4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3253" y="1297859"/>
            <a:ext cx="4274150" cy="2187693"/>
          </a:xfrm>
        </p:spPr>
        <p:txBody>
          <a:bodyPr>
            <a:normAutofit fontScale="92500" lnSpcReduction="20000"/>
          </a:bodyPr>
          <a:lstStyle/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Definir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pregunta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investigación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 err="1"/>
              <a:t>Diseñar</a:t>
            </a:r>
            <a:r>
              <a:rPr lang="en-US" sz="1700" b="1" dirty="0"/>
              <a:t> </a:t>
            </a:r>
            <a:r>
              <a:rPr lang="en-US" sz="1700" b="1" dirty="0" err="1"/>
              <a:t>experimentos</a:t>
            </a:r>
            <a:endParaRPr lang="en-US" sz="1700" b="1" dirty="0"/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Buscar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consideraciones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éticas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Redactar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consentimiento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informado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Revisión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la literature</a:t>
            </a:r>
          </a:p>
          <a:p>
            <a:pPr marL="342900" indent="-342900" algn="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Hablar con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ingeniera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Catalina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B896E6F8-91E4-A0B9-0653-375BB52C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3792" y="6501412"/>
            <a:ext cx="3188208" cy="447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CO" sz="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del uso de la potencia óptica de lentes electrónicos controlados por señales EMG: un enfoque cuantitativo de fatiga ocular</a:t>
            </a:r>
            <a:endParaRPr lang="en-US" sz="8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77EFC1-9EED-AA3F-B7F5-7F282118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240" y="3429000"/>
            <a:ext cx="1850136" cy="307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ED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FB0B003-8A1C-9922-017C-DB465AB8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810" y="127388"/>
            <a:ext cx="3984164" cy="6612813"/>
          </a:xfrm>
          <a:prstGeom prst="rect">
            <a:avLst/>
          </a:prstGeom>
        </p:spPr>
      </p:pic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3CF55C53-F60A-B892-0FA7-66CA91B2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3792" y="6501412"/>
            <a:ext cx="3188208" cy="447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CO" sz="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del uso de la potencia óptica de lentes electrónicos controlados por señales EMG: un enfoque cuantitativo de fatiga ocular</a:t>
            </a:r>
            <a:endParaRPr lang="en-US" sz="800" b="1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2A79837-2838-94F4-2A71-DDAD574D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64384B-219B-AA35-0892-0F943D15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11/22/2023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DB2BE2-F6E4-186D-5611-34315B683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124745"/>
            <a:ext cx="1181487" cy="11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60828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851</Words>
  <Application>Microsoft Office PowerPoint</Application>
  <PresentationFormat>Panorámica</PresentationFormat>
  <Paragraphs>130</Paragraphs>
  <Slides>14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5" baseType="lpstr">
      <vt:lpstr>Abadi</vt:lpstr>
      <vt:lpstr>Abadi Extra Light</vt:lpstr>
      <vt:lpstr>Angsana New</vt:lpstr>
      <vt:lpstr>Arial</vt:lpstr>
      <vt:lpstr>Calibri</vt:lpstr>
      <vt:lpstr>Neue Haas Grotesk Text Pro</vt:lpstr>
      <vt:lpstr>Söhne</vt:lpstr>
      <vt:lpstr>Times New Roman</vt:lpstr>
      <vt:lpstr>Vivaldi</vt:lpstr>
      <vt:lpstr>Wingdings</vt:lpstr>
      <vt:lpstr>SwellVTI</vt:lpstr>
      <vt:lpstr>Análisis del uso de la potencia óptica de lentes electrónicos controlados por señales EMG: un enfoque cuantitativo de fatiga ocular</vt:lpstr>
      <vt:lpstr> Contexto y Problemática</vt:lpstr>
      <vt:lpstr> Contexto y Problemática</vt:lpstr>
      <vt:lpstr> Contexto y Problemática</vt:lpstr>
      <vt:lpstr>Objetivo General</vt:lpstr>
      <vt:lpstr>AVANCES DEL PROYECTO</vt:lpstr>
      <vt:lpstr>AVANCES DEL PROYECTO</vt:lpstr>
      <vt:lpstr>AVANCES DEL PROYECTO</vt:lpstr>
      <vt:lpstr>Presentación de PowerPoint</vt:lpstr>
      <vt:lpstr>AVANCES DEL PROYECTO</vt:lpstr>
      <vt:lpstr>AVANCES DEL PROYECTO</vt:lpstr>
      <vt:lpstr>AVANCES DEL PROYECTO</vt:lpstr>
      <vt:lpstr>AVANCES DEL PROYECTO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del uso de la potencia óptica de lentes electrónicos controlados por señales EMG: un enfoque cuantitativo de fatiga ocular</dc:title>
  <dc:creator>William Andrés Gómez Roa</dc:creator>
  <cp:lastModifiedBy>William Andrés Gómez Roa</cp:lastModifiedBy>
  <cp:revision>2</cp:revision>
  <dcterms:created xsi:type="dcterms:W3CDTF">2023-11-22T14:50:47Z</dcterms:created>
  <dcterms:modified xsi:type="dcterms:W3CDTF">2023-11-22T20:40:37Z</dcterms:modified>
</cp:coreProperties>
</file>